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70" r:id="rId14"/>
    <p:sldId id="269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48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2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36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80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938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473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350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147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49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42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91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258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94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704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27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70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804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55B87C-F402-4B99-B764-A57B66E52D0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A2ACC4E-42B7-413C-AA0D-15A524110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85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10108000/8e5d77428f75b47b52ff6d8be487bead/#block_860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490/77214a9657d36dfc647fdcb3cc35a1eae426945d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5161" y="437882"/>
            <a:ext cx="10137862" cy="5125791"/>
          </a:xfrm>
        </p:spPr>
        <p:txBody>
          <a:bodyPr>
            <a:normAutofit/>
          </a:bodyPr>
          <a:lstStyle/>
          <a:p>
            <a:r>
              <a:rPr lang="ru-RU" dirty="0" smtClean="0"/>
              <a:t>Оформление звания «Ветеран труда»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11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04363"/>
          </a:xfrm>
        </p:spPr>
        <p:txBody>
          <a:bodyPr>
            <a:normAutofit/>
          </a:bodyPr>
          <a:lstStyle/>
          <a:p>
            <a:r>
              <a:rPr lang="ru-RU" sz="6600" b="1" dirty="0" smtClean="0"/>
              <a:t>Важно!!!</a:t>
            </a:r>
            <a:endParaRPr lang="ru-RU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4254" y="1609859"/>
            <a:ext cx="9828769" cy="4181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Приказ № 1223 вступил в силу 09.02.2016. Поэтому то, как получить ветерана педагогического труда, зависит от даты награждения. После указанной даты право на это почетное звание дает только Знак отличия. Все другие награды, благодарности и прочие виды поощрений в сфере образования могут быть основанием для присвоения звания ветерана труда только, если получены до декабря 2016 года.</a:t>
            </a:r>
          </a:p>
        </p:txBody>
      </p:sp>
    </p:spTree>
    <p:extLst>
      <p:ext uri="{BB962C8B-B14F-4D97-AF65-F5344CB8AC3E}">
        <p14:creationId xmlns:p14="http://schemas.microsoft.com/office/powerpoint/2010/main" val="3266202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1280" y="157767"/>
            <a:ext cx="10018713" cy="872544"/>
          </a:xfrm>
        </p:spPr>
        <p:txBody>
          <a:bodyPr/>
          <a:lstStyle/>
          <a:p>
            <a:r>
              <a:rPr lang="ru-RU" dirty="0" smtClean="0"/>
              <a:t>Требования к кандидату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4406" y="1030311"/>
            <a:ext cx="9738617" cy="549927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а) наличие стажа работы в </a:t>
            </a:r>
            <a:r>
              <a:rPr lang="ru-RU" dirty="0" smtClean="0"/>
              <a:t>сфере </a:t>
            </a:r>
            <a:r>
              <a:rPr lang="ru-RU" dirty="0"/>
              <a:t>не менее 15 лет, в том числе стаж работы (службы) в представляющей ходатайство о награждении знаком отличия организации (органе) не менее 3 лет. В случае ликвидации (упразднения) организации (органа) или реорганизации организации (органа) с передачей прав и обязанностей (функций и полномочий) другому юридическому лицу стаж работы (службы) кандидата сохраняется и считается непрерывным при определении соответствия его требованиям к стажу работы (службы) в организации (органе), представляющей ходатайство о награждении знаком отличия (далее - ходатайство);</a:t>
            </a:r>
          </a:p>
          <a:p>
            <a:pPr marL="0" indent="0">
              <a:buNone/>
            </a:pPr>
            <a:r>
              <a:rPr lang="ru-RU" dirty="0"/>
              <a:t>б) наличие одной ведомственной награды </a:t>
            </a:r>
            <a:r>
              <a:rPr lang="ru-RU" dirty="0" err="1"/>
              <a:t>Минобрнауки</a:t>
            </a:r>
            <a:r>
              <a:rPr lang="ru-RU" dirty="0"/>
              <a:t> России (почетное звание, нагрудный знак, медаль);</a:t>
            </a:r>
          </a:p>
          <a:p>
            <a:pPr marL="0" indent="0">
              <a:buNone/>
            </a:pPr>
            <a:r>
              <a:rPr lang="ru-RU" dirty="0"/>
              <a:t>в) наличие профессиональных заслуг в соответствующей сфере деятельности (сведения о поощрениях и награждениях за эффективную и добросовестную трудовую (служебную) деятельность, о победах во всероссийских, региональных и муниципальных конкурсах профессионального мастерства и (или) иные сведения);</a:t>
            </a:r>
          </a:p>
          <a:p>
            <a:pPr marL="0" indent="0">
              <a:buNone/>
            </a:pPr>
            <a:r>
              <a:rPr lang="ru-RU" dirty="0"/>
              <a:t>г) отсутствие не снятой или не погашенной в установленном </a:t>
            </a:r>
            <a:r>
              <a:rPr lang="ru-RU" dirty="0">
                <a:hlinkClick r:id="rId2"/>
              </a:rPr>
              <a:t>федеральным законом</a:t>
            </a:r>
            <a:r>
              <a:rPr lang="ru-RU" dirty="0"/>
              <a:t> порядке судимости;</a:t>
            </a:r>
          </a:p>
          <a:p>
            <a:pPr marL="0" indent="0">
              <a:buNone/>
            </a:pPr>
            <a:r>
              <a:rPr lang="ru-RU" dirty="0"/>
              <a:t>д) отсутствие неснятого дисциплинарного взыскания</a:t>
            </a:r>
          </a:p>
        </p:txBody>
      </p:sp>
    </p:spTree>
    <p:extLst>
      <p:ext uri="{BB962C8B-B14F-4D97-AF65-F5344CB8AC3E}">
        <p14:creationId xmlns:p14="http://schemas.microsoft.com/office/powerpoint/2010/main" val="1626957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54546"/>
            <a:ext cx="10018713" cy="1622739"/>
          </a:xfrm>
        </p:spPr>
        <p:txBody>
          <a:bodyPr>
            <a:normAutofit/>
          </a:bodyPr>
          <a:lstStyle/>
          <a:p>
            <a:r>
              <a:rPr lang="ru-RU" dirty="0"/>
              <a:t>Учитель должен быть удостоен какой-либо из следующих наград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4101" y="1545465"/>
            <a:ext cx="9918922" cy="4245735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Знак </a:t>
            </a:r>
            <a:r>
              <a:rPr lang="ru-RU" dirty="0"/>
              <a:t>отличия </a:t>
            </a:r>
            <a:r>
              <a:rPr lang="ru-RU" dirty="0" err="1"/>
              <a:t>Минобрнауки</a:t>
            </a:r>
            <a:r>
              <a:rPr lang="ru-RU" dirty="0"/>
              <a:t> РФ;</a:t>
            </a:r>
          </a:p>
          <a:p>
            <a:r>
              <a:rPr lang="ru-RU" dirty="0"/>
              <a:t>Медаль К.Д. Ушинского или Л.С. Выготского;</a:t>
            </a:r>
          </a:p>
          <a:p>
            <a:r>
              <a:rPr lang="ru-RU" dirty="0"/>
              <a:t>Звание «Почетный работник сферы образования»;</a:t>
            </a:r>
          </a:p>
          <a:p>
            <a:r>
              <a:rPr lang="ru-RU" dirty="0"/>
              <a:t>Звание «Почетный работник науки и техники;</a:t>
            </a:r>
          </a:p>
          <a:p>
            <a:r>
              <a:rPr lang="ru-RU" dirty="0"/>
              <a:t>Звание «Почетный работник сферы воспитания детей и молодежи»;</a:t>
            </a:r>
          </a:p>
          <a:p>
            <a:r>
              <a:rPr lang="ru-RU" dirty="0"/>
              <a:t>Знак «За милосердие и благотворительность»;</a:t>
            </a:r>
          </a:p>
          <a:p>
            <a:r>
              <a:rPr lang="ru-RU" dirty="0"/>
              <a:t>Почетная грамота </a:t>
            </a:r>
            <a:r>
              <a:rPr lang="ru-RU" dirty="0" err="1"/>
              <a:t>Минобрнауки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!!!Но </a:t>
            </a:r>
            <a:r>
              <a:rPr lang="ru-RU" dirty="0"/>
              <a:t>вместе с тем, данный приказ никак не отменяет награды, полученные до выхода приказа и, тем более, полученные в Советском Союзе.</a:t>
            </a:r>
          </a:p>
        </p:txBody>
      </p:sp>
    </p:spTree>
    <p:extLst>
      <p:ext uri="{BB962C8B-B14F-4D97-AF65-F5344CB8AC3E}">
        <p14:creationId xmlns:p14="http://schemas.microsoft.com/office/powerpoint/2010/main" val="4000714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90152"/>
            <a:ext cx="10018713" cy="1596981"/>
          </a:xfrm>
        </p:spPr>
        <p:txBody>
          <a:bodyPr>
            <a:normAutofit fontScale="90000"/>
          </a:bodyPr>
          <a:lstStyle/>
          <a:p>
            <a:r>
              <a:rPr lang="ru-RU" dirty="0"/>
              <a:t>Решение о присвоении знака принимается в несколько этапов: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3042" y="1970468"/>
            <a:ext cx="9699981" cy="470078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Трудовой </a:t>
            </a:r>
            <a:r>
              <a:rPr lang="ru-RU" dirty="0"/>
              <a:t>коллектив ходатайствует о награждении. Решение об этом принимает коллегиальный орган (педсовет, общее собрание и т.п.). К ходатайству прилагаются подтверждающие документы – характеристика на ветерана педагогического труда, сведения о других наградах, профессиональных достижениях и т.п.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Ходатайство утверждается органом власти субъекта, осуществляющим управление в сфере образования и руководителем региона.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Согласованное на региональном уровне представление рассматривается Комиссией по наградам </a:t>
            </a:r>
            <a:r>
              <a:rPr lang="ru-RU" dirty="0" err="1"/>
              <a:t>Минобрнауки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В случае положительного заключения комиссии окончательное решение принимается Министром образования и науки.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Вся процедура достаточно длительная и может продолжаться несколько месяцев. При отказе повторная подача документов возможна не ранее, чем через год.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271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4" cy="2446986"/>
          </a:xfrm>
        </p:spPr>
        <p:txBody>
          <a:bodyPr>
            <a:normAutofit/>
          </a:bodyPr>
          <a:lstStyle/>
          <a:p>
            <a:r>
              <a:rPr lang="ru-RU" sz="2700" dirty="0"/>
              <a:t>Наделение статусом ветерана труда подразумевает предоставление различных льгот. Педагоги ветераны труда могут рассчитывать на весь объем социальной помощи, предусмотренный региональным законодательством. Чаще всего преференции распространяются на</a:t>
            </a:r>
            <a:r>
              <a:rPr lang="ru-RU" sz="2700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4862" y="2202287"/>
            <a:ext cx="9468161" cy="450760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ежемесячные </a:t>
            </a:r>
            <a:r>
              <a:rPr lang="ru-RU" dirty="0"/>
              <a:t>доплаты к пенсии – неработающим ветеранам труда предоставляется определенная сумма из регионального бюджета;</a:t>
            </a:r>
          </a:p>
          <a:p>
            <a:r>
              <a:rPr lang="ru-RU" dirty="0"/>
              <a:t>субсидии на оплату ЖКХ – речь идет о скидке в 50% на оплату коммунальных платежей для ветерана;</a:t>
            </a:r>
          </a:p>
          <a:p>
            <a:r>
              <a:rPr lang="ru-RU" dirty="0"/>
              <a:t>компенсацию проезда в транспорте – ветеран труда получает возможность бесплатно ездить в городе на общественном транспорте (или получить определенную сумму на проезд);</a:t>
            </a:r>
          </a:p>
          <a:p>
            <a:r>
              <a:rPr lang="ru-RU" dirty="0"/>
              <a:t>бесплатное изготовление и ремонт зубных протезов – оплачивается гражданином только установка, а также некоторые материалы;</a:t>
            </a:r>
          </a:p>
          <a:p>
            <a:r>
              <a:rPr lang="ru-RU" dirty="0"/>
              <a:t>льготные путевки на санаторно-курортное лечение – ветерану-педагогу предоставляется бесплатная путевка при наличии </a:t>
            </a:r>
            <a:r>
              <a:rPr lang="ru-RU" dirty="0" err="1"/>
              <a:t>медпоказаний</a:t>
            </a:r>
            <a:r>
              <a:rPr lang="ru-RU" dirty="0"/>
              <a:t>, а также оплачивается проезд до санатория и обратно.</a:t>
            </a:r>
          </a:p>
          <a:p>
            <a:r>
              <a:rPr lang="ru-RU" dirty="0"/>
              <a:t>Конкретный список льгот и виды социальной помощи зависят от региона. </a:t>
            </a:r>
          </a:p>
        </p:txBody>
      </p:sp>
    </p:spTree>
    <p:extLst>
      <p:ext uri="{BB962C8B-B14F-4D97-AF65-F5344CB8AC3E}">
        <p14:creationId xmlns:p14="http://schemas.microsoft.com/office/powerpoint/2010/main" val="3033744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Когда начнут действовать льготы?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Вот только льготы до наступления общеустановленного пенсионного возраста никто не предоставит. Большинство регионов установило, что льготы предоставляются только по достижении возраста, по которому назначают страховую пенсию по старости в соответствии с ФЗ-400. С учетом переходных положений, возраст выхода на пенсию с 2019 года плавно повышается на 5 лет:</a:t>
            </a:r>
          </a:p>
          <a:p>
            <a:endParaRPr lang="ru-RU" dirty="0"/>
          </a:p>
          <a:p>
            <a:r>
              <a:rPr lang="ru-RU" dirty="0"/>
              <a:t>2019 год выхода на пенсию + 1 год – 2020 год;</a:t>
            </a:r>
          </a:p>
          <a:p>
            <a:r>
              <a:rPr lang="ru-RU" dirty="0"/>
              <a:t>2020 год выхода на пенсию + 2 года – 2022 год;</a:t>
            </a:r>
          </a:p>
          <a:p>
            <a:r>
              <a:rPr lang="ru-RU" dirty="0"/>
              <a:t>2021 год выхода на пенсию + 3 года – 2024 год;</a:t>
            </a:r>
          </a:p>
          <a:p>
            <a:r>
              <a:rPr lang="ru-RU" dirty="0"/>
              <a:t>2022 год выхода на пенсию + 4 года – 2026 год;</a:t>
            </a:r>
          </a:p>
          <a:p>
            <a:r>
              <a:rPr lang="ru-RU" dirty="0"/>
              <a:t>2023 год выхода на пенсию +5 лет – 2028 год.</a:t>
            </a:r>
          </a:p>
        </p:txBody>
      </p:sp>
    </p:spTree>
    <p:extLst>
      <p:ext uri="{BB962C8B-B14F-4D97-AF65-F5344CB8AC3E}">
        <p14:creationId xmlns:p14="http://schemas.microsoft.com/office/powerpoint/2010/main" val="243329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6225" y="128789"/>
            <a:ext cx="9506798" cy="5662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Правовой статус звания «Ветеран труда» закреплен федеральным законом от 12.01.1995 № 5-ФЗ "О ветеранах». Статус ветерана труда присваивается один раз, подтверждать повторно не нужно. Удостоверение выдается бессрочно и действует на всей территории страны.</a:t>
            </a:r>
          </a:p>
        </p:txBody>
      </p:sp>
    </p:spTree>
    <p:extLst>
      <p:ext uri="{BB962C8B-B14F-4D97-AF65-F5344CB8AC3E}">
        <p14:creationId xmlns:p14="http://schemas.microsoft.com/office/powerpoint/2010/main" val="75789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4710" y="360609"/>
            <a:ext cx="9558313" cy="5430592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ru-RU" sz="3600" dirty="0"/>
              <a:t>Для получения статуса ветерана труда необходимо выполнить два основных условия. Соискатель должен иметь трудовой стаж определенной продолжительности и обладать наградами или другими знаками отличия. Особенности исчисления стажа и получения наград во многом зависят от сферы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46585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756634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Федеральный статус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8496" y="656823"/>
            <a:ext cx="9854527" cy="513437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Этот статус присваивается на основании </a:t>
            </a:r>
            <a:r>
              <a:rPr lang="ru-RU" dirty="0" smtClean="0">
                <a:hlinkClick r:id="rId2"/>
              </a:rPr>
              <a:t>ст. </a:t>
            </a:r>
            <a:r>
              <a:rPr lang="ru-RU" dirty="0">
                <a:hlinkClick r:id="rId2"/>
              </a:rPr>
              <a:t>7 ФЗ № 5«О ветеранах»</a:t>
            </a:r>
            <a:r>
              <a:rPr lang="ru-RU" dirty="0"/>
              <a:t> и действует на всей территории РФ.</a:t>
            </a:r>
          </a:p>
          <a:p>
            <a:pPr marL="0" indent="0">
              <a:buNone/>
            </a:pPr>
            <a:r>
              <a:rPr lang="ru-RU" dirty="0"/>
              <a:t>На какие федеральные льготы имеет право человек: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Получение </a:t>
            </a:r>
            <a:r>
              <a:rPr lang="ru-RU" dirty="0"/>
              <a:t>ежемесячной денежной выплаты;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Компенсация </a:t>
            </a:r>
            <a:r>
              <a:rPr lang="ru-RU" dirty="0"/>
              <a:t>расходов по ЖКХ.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Оказание </a:t>
            </a:r>
            <a:r>
              <a:rPr lang="ru-RU" dirty="0"/>
              <a:t>протезно-ортопедической и медицинской помощи.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1"/>
                </a:solidFill>
              </a:rPr>
              <a:t>*</a:t>
            </a:r>
            <a:r>
              <a:rPr lang="ru-RU" dirty="0" smtClean="0"/>
              <a:t>Важным </a:t>
            </a:r>
            <a:r>
              <a:rPr lang="ru-RU" dirty="0"/>
              <a:t>условием является требования к стажу для получения федерального статуса, стаж подтверждается трудовой книжкой, справкой или архивными выписками.</a:t>
            </a:r>
          </a:p>
        </p:txBody>
      </p:sp>
    </p:spTree>
    <p:extLst>
      <p:ext uri="{BB962C8B-B14F-4D97-AF65-F5344CB8AC3E}">
        <p14:creationId xmlns:p14="http://schemas.microsoft.com/office/powerpoint/2010/main" val="277192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15910"/>
            <a:ext cx="10018713" cy="811369"/>
          </a:xfrm>
        </p:spPr>
        <p:txBody>
          <a:bodyPr>
            <a:normAutofit/>
          </a:bodyPr>
          <a:lstStyle/>
          <a:p>
            <a:r>
              <a:rPr lang="ru-RU" b="1" dirty="0" smtClean="0"/>
              <a:t>Региональный статус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759854"/>
            <a:ext cx="10018712" cy="5031347"/>
          </a:xfrm>
        </p:spPr>
        <p:txBody>
          <a:bodyPr>
            <a:noAutofit/>
          </a:bodyPr>
          <a:lstStyle/>
          <a:p>
            <a:pPr algn="r"/>
            <a:r>
              <a:rPr lang="ru-RU" sz="2800" dirty="0"/>
              <a:t>В удостоверении указывается, что оно действует на территории только одного субъекта федерации.</a:t>
            </a:r>
          </a:p>
          <a:p>
            <a:pPr algn="r"/>
            <a:r>
              <a:rPr lang="ru-RU" sz="2800" dirty="0" smtClean="0"/>
              <a:t>Льготы </a:t>
            </a:r>
            <a:r>
              <a:rPr lang="ru-RU" sz="2800" dirty="0"/>
              <a:t>и выплаты устанавливаются региональными органами власти и действуют только на территории указанного региона.</a:t>
            </a:r>
          </a:p>
          <a:p>
            <a:pPr algn="r"/>
            <a:r>
              <a:rPr lang="ru-RU" sz="2800" dirty="0" smtClean="0"/>
              <a:t>Основания </a:t>
            </a:r>
            <a:r>
              <a:rPr lang="ru-RU" sz="2800" dirty="0"/>
              <a:t>для присвоения таких званий могут отличаться от тех, что прописаны в федеральном законе. Как правило, такое звание присваивается лицам, имеющим награды субъекта федерации или имеющим трудовой стаж на территории этого </a:t>
            </a:r>
            <a:r>
              <a:rPr lang="ru-RU" sz="2800" dirty="0" smtClean="0"/>
              <a:t>субъекта.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61513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60798"/>
            <a:ext cx="10018713" cy="769512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/>
              <a:t>Ветеран труда организации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2738" y="1030311"/>
            <a:ext cx="9880285" cy="4760890"/>
          </a:xfrm>
        </p:spPr>
        <p:txBody>
          <a:bodyPr>
            <a:noAutofit/>
          </a:bodyPr>
          <a:lstStyle/>
          <a:p>
            <a:r>
              <a:rPr lang="ru-RU" sz="3200" dirty="0"/>
              <a:t>Школа может сама учреждать собственное звание ветерана труда, поощряя работников таким способом. То есть закон не запрещает учредить собственное звание ветерана и установить для таких ветеранов собственные льготы.</a:t>
            </a:r>
          </a:p>
          <a:p>
            <a:pPr marL="0" indent="0">
              <a:buNone/>
            </a:pPr>
            <a:r>
              <a:rPr lang="ru-RU" sz="3200" dirty="0" smtClean="0"/>
              <a:t>Например</a:t>
            </a:r>
            <a:r>
              <a:rPr lang="ru-RU" sz="3200" dirty="0"/>
              <a:t>, выдавать за счет школы подарки, устанавливать доплаты из внебюджетных средств.</a:t>
            </a:r>
          </a:p>
        </p:txBody>
      </p:sp>
    </p:spTree>
    <p:extLst>
      <p:ext uri="{BB962C8B-B14F-4D97-AF65-F5344CB8AC3E}">
        <p14:creationId xmlns:p14="http://schemas.microsoft.com/office/powerpoint/2010/main" val="2386162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/>
              <a:t>ВАЖНО!!!</a:t>
            </a:r>
            <a:endParaRPr lang="ru-RU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7438" y="1996226"/>
            <a:ext cx="9635586" cy="4314422"/>
          </a:xfrm>
        </p:spPr>
        <p:txBody>
          <a:bodyPr/>
          <a:lstStyle/>
          <a:p>
            <a:r>
              <a:rPr lang="ru-RU" sz="3200" dirty="0"/>
              <a:t>Гражданин может иметь сразу три звания ветерана — федеральное, региональное и ветерана организации — либо какое-то одно из них.</a:t>
            </a:r>
          </a:p>
          <a:p>
            <a:r>
              <a:rPr lang="ru-RU" sz="3200" dirty="0"/>
              <a:t>Наличие одного из них не дает автоматически права на получение всех остальных. Объем льгот и выплат по каждому из них может быть разным, либо полностью отсутствовать.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834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70456"/>
            <a:ext cx="10018713" cy="695459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>Условия </a:t>
            </a:r>
            <a:r>
              <a:rPr lang="ru-RU" sz="4800" b="1" dirty="0"/>
              <a:t>получения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84101"/>
            <a:ext cx="10018713" cy="420709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Стаж</a:t>
            </a:r>
            <a:r>
              <a:rPr lang="ru-RU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Наличие государственных наград. Виды государственных наград и порядок награждения установлены указом Президента Российской Федерации от 07.09.2010 г. № 1099. Обладатели высших званий, орденов, знаков отличия, медалей и почетных званий РФ получают звание ветерана труда без ограничений по стажу работы в одной отрасли.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Наличие ведомственных наград. До 1 июля 2016 года все виды ведомственных наград давали право на присвоение звания «Ветеран труда». После 1 июля 2016 года согласно постановлению Правительства Российской Федерации № 578 федеральным органам исполнительной власти было поручено учредить только по одному ведомственному знаку отличия, дающему право на присвоение звания «Ветеран труда».</a:t>
            </a:r>
          </a:p>
        </p:txBody>
      </p:sp>
    </p:spTree>
    <p:extLst>
      <p:ext uri="{BB962C8B-B14F-4D97-AF65-F5344CB8AC3E}">
        <p14:creationId xmlns:p14="http://schemas.microsoft.com/office/powerpoint/2010/main" val="4000069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28790"/>
            <a:ext cx="10018713" cy="1210614"/>
          </a:xfrm>
        </p:spPr>
        <p:txBody>
          <a:bodyPr>
            <a:normAutofit fontScale="90000"/>
          </a:bodyPr>
          <a:lstStyle/>
          <a:p>
            <a:r>
              <a:rPr lang="ru-RU" dirty="0"/>
              <a:t>Постановление Правительства РФ № 578. Какие требования к кандидатам?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39405"/>
            <a:ext cx="10018713" cy="4451796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Стаж </a:t>
            </a:r>
            <a:r>
              <a:rPr lang="ru-RU" dirty="0"/>
              <a:t>не менее 15 лет в отрасли, в том числе не менее 3-х лет в представляющей к награждению школе;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Наличие </a:t>
            </a:r>
            <a:r>
              <a:rPr lang="ru-RU" dirty="0"/>
              <a:t>одной ведомственной награды (при этом почетные и памятные медали, значки, знаки, грамоты и прочие награды, выданные органами власти субъекта, коммерческими и некоммерческими организациями или независимыми профсоюзами, к ведомственным знакам отличия не относятся);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3 </a:t>
            </a:r>
            <a:r>
              <a:rPr lang="ru-RU" dirty="0"/>
              <a:t>года и более после награждения ведомственной наградой;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Наличие </a:t>
            </a:r>
            <a:r>
              <a:rPr lang="ru-RU" dirty="0"/>
              <a:t>значительных заслуг в трудовой деятельности;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Согласование </a:t>
            </a:r>
            <a:r>
              <a:rPr lang="ru-RU" dirty="0"/>
              <a:t>награждения с высшим должностным лицом субъекта РФ.</a:t>
            </a:r>
          </a:p>
        </p:txBody>
      </p:sp>
    </p:spTree>
    <p:extLst>
      <p:ext uri="{BB962C8B-B14F-4D97-AF65-F5344CB8AC3E}">
        <p14:creationId xmlns:p14="http://schemas.microsoft.com/office/powerpoint/2010/main" val="3114917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47</TotalTime>
  <Words>1160</Words>
  <Application>Microsoft Office PowerPoint</Application>
  <PresentationFormat>Широкоэкранный</PresentationFormat>
  <Paragraphs>69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Corbel</vt:lpstr>
      <vt:lpstr>Параллакс</vt:lpstr>
      <vt:lpstr>Оформление звания «Ветеран труда» </vt:lpstr>
      <vt:lpstr>Презентация PowerPoint</vt:lpstr>
      <vt:lpstr>Презентация PowerPoint</vt:lpstr>
      <vt:lpstr>Федеральный статус</vt:lpstr>
      <vt:lpstr>Региональный статус</vt:lpstr>
      <vt:lpstr>Ветеран труда организации</vt:lpstr>
      <vt:lpstr>ВАЖНО!!!</vt:lpstr>
      <vt:lpstr> Условия получения </vt:lpstr>
      <vt:lpstr>Постановление Правительства РФ № 578. Какие требования к кандидатам?</vt:lpstr>
      <vt:lpstr>Важно!!!</vt:lpstr>
      <vt:lpstr>Требования к кандидату</vt:lpstr>
      <vt:lpstr>Учитель должен быть удостоен какой-либо из следующих наград:</vt:lpstr>
      <vt:lpstr>Решение о присвоении знака принимается в несколько этапов: </vt:lpstr>
      <vt:lpstr>Наделение статусом ветерана труда подразумевает предоставление различных льгот. Педагоги ветераны труда могут рассчитывать на весь объем социальной помощи, предусмотренный региональным законодательством. Чаще всего преференции распространяются на:</vt:lpstr>
      <vt:lpstr>Когда начнут действовать льготы?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Оформление звания «Ветеран труда»</dc:title>
  <dc:creator>Админ</dc:creator>
  <cp:lastModifiedBy>Мазюк Роман Васильевич</cp:lastModifiedBy>
  <cp:revision>5</cp:revision>
  <dcterms:created xsi:type="dcterms:W3CDTF">2022-02-10T00:33:04Z</dcterms:created>
  <dcterms:modified xsi:type="dcterms:W3CDTF">2022-02-21T13:29:30Z</dcterms:modified>
</cp:coreProperties>
</file>